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63" r:id="rId9"/>
    <p:sldId id="264" r:id="rId10"/>
    <p:sldId id="259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140E-C9DB-49CD-BFA6-7840402680C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1A965-BF10-4784-8122-20161A90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56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A965-BF10-4784-8122-20161A9076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62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ПРЕЗЕНТАЦИЯ ПО ФИЗКУЛЬТУРЕ НА ТЕМУ: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  </a:t>
            </a:r>
            <a:r>
              <a:rPr lang="ru-RU" b="1" i="1" dirty="0" smtClean="0"/>
              <a:t>«БЕГ НА ДЛИННЫЕ    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ДИСТАНЦИИ»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7900" y="3212976"/>
            <a:ext cx="4200564" cy="2880320"/>
          </a:xfrm>
        </p:spPr>
        <p:txBody>
          <a:bodyPr>
            <a:normAutofit/>
          </a:bodyPr>
          <a:lstStyle/>
          <a:p>
            <a:pPr algn="ctr"/>
            <a:endParaRPr lang="ru-RU" sz="2800" b="1" i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810" y="2132856"/>
            <a:ext cx="691099" cy="1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0803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02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7597207" cy="779686"/>
          </a:xfrm>
        </p:spPr>
        <p:txBody>
          <a:bodyPr/>
          <a:lstStyle/>
          <a:p>
            <a:pPr algn="ctr"/>
            <a:r>
              <a:rPr lang="ru-RU" sz="3600" b="1" dirty="0" smtClean="0"/>
              <a:t>ЭТО ИНТЕРЕСНО: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919" y="1556792"/>
            <a:ext cx="3588377" cy="5184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САМЫЙ ПОЖИЛОЙ В МИРЕ МАРАФОНЕЦ И ПУТЕШЕСТВЕННИК</a:t>
            </a:r>
          </a:p>
          <a:p>
            <a:pPr marL="0" indent="0" algn="ctr">
              <a:buNone/>
            </a:pPr>
            <a:r>
              <a:rPr lang="ru-RU" sz="2600" b="1" dirty="0" smtClean="0"/>
              <a:t>ФАУДЖА СИНГХ </a:t>
            </a:r>
          </a:p>
          <a:p>
            <a:pPr marL="0" indent="0">
              <a:buNone/>
            </a:pPr>
            <a:endParaRPr lang="ru-RU" sz="2600" b="1" dirty="0"/>
          </a:p>
          <a:p>
            <a:pPr marL="0" indent="0" algn="ctr">
              <a:buNone/>
            </a:pPr>
            <a:r>
              <a:rPr lang="ru-RU" sz="2600" b="1" dirty="0" smtClean="0"/>
              <a:t>В 100-летнем возрасте он, </a:t>
            </a:r>
            <a:r>
              <a:rPr lang="ru-RU" sz="2600" b="1" dirty="0"/>
              <a:t>преодолев марафон за 8:25.16, стал первым...</a:t>
            </a:r>
            <a:endParaRPr lang="ru-RU" sz="2600" b="1" dirty="0" smtClean="0"/>
          </a:p>
          <a:p>
            <a:pPr algn="ctr"/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3082961" cy="241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80" y="3985074"/>
            <a:ext cx="324723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60345"/>
            <a:ext cx="1570849" cy="235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087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116632"/>
            <a:ext cx="8677327" cy="720080"/>
          </a:xfrm>
        </p:spPr>
        <p:txBody>
          <a:bodyPr/>
          <a:lstStyle/>
          <a:p>
            <a:pPr algn="ctr"/>
            <a:r>
              <a:rPr lang="ru-RU" sz="3600" b="1" i="1" dirty="0"/>
              <a:t>Интересные </a:t>
            </a:r>
            <a:r>
              <a:rPr lang="ru-RU" sz="3600" b="1" i="1" dirty="0" smtClean="0"/>
              <a:t>факты: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268760"/>
            <a:ext cx="4320480" cy="504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Всем </a:t>
            </a:r>
            <a:r>
              <a:rPr lang="ru-RU" sz="2800" b="1" dirty="0"/>
              <a:t>известно, что 10000 метров – это 10 километров. Однако в легкой атлетике это не совсем так. 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Мировой рекорд в часовом беге равен 21 285 метров.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660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101" y="3962053"/>
            <a:ext cx="3767463" cy="23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894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548679"/>
            <a:ext cx="4392488" cy="5507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dirty="0">
                <a:solidFill>
                  <a:srgbClr val="49345F"/>
                </a:solidFill>
              </a:rPr>
              <a:t>Кениец </a:t>
            </a:r>
            <a:r>
              <a:rPr lang="ru-RU" sz="3000" b="1" u="sng" dirty="0" smtClean="0">
                <a:solidFill>
                  <a:srgbClr val="49345F"/>
                </a:solidFill>
              </a:rPr>
              <a:t>КИП ЛАГАТ </a:t>
            </a:r>
            <a:r>
              <a:rPr lang="ru-RU" sz="3000" b="1" dirty="0" smtClean="0">
                <a:solidFill>
                  <a:srgbClr val="49345F"/>
                </a:solidFill>
              </a:rPr>
              <a:t>объяснил </a:t>
            </a:r>
            <a:r>
              <a:rPr lang="ru-RU" sz="3000" b="1" dirty="0">
                <a:solidFill>
                  <a:srgbClr val="49345F"/>
                </a:solidFill>
              </a:rPr>
              <a:t>доминирование своих соотечественников в беге на длинные </a:t>
            </a:r>
            <a:r>
              <a:rPr lang="ru-RU" sz="3000" b="1" dirty="0" smtClean="0">
                <a:solidFill>
                  <a:srgbClr val="49345F"/>
                </a:solidFill>
              </a:rPr>
              <a:t>дистанции. </a:t>
            </a:r>
          </a:p>
          <a:p>
            <a:pPr algn="ctr"/>
            <a:endParaRPr lang="ru-RU" sz="3000" b="1" dirty="0">
              <a:solidFill>
                <a:srgbClr val="49345F"/>
              </a:solidFill>
            </a:endParaRPr>
          </a:p>
          <a:p>
            <a:pPr algn="ctr"/>
            <a:r>
              <a:rPr lang="ru-RU" sz="3000" b="1" dirty="0">
                <a:solidFill>
                  <a:srgbClr val="49345F"/>
                </a:solidFill>
              </a:rPr>
              <a:t>Ключевым фактором успеха в беге на длинные дистанции, конечно, является выносливость. 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1" y="3512050"/>
            <a:ext cx="3171085" cy="254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168352" cy="26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157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43204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i="1" u="sng" dirty="0" smtClean="0">
                <a:latin typeface="Arial"/>
              </a:rPr>
              <a:t>ИНТЕРЕСНЫЕ СВЕДЕНИЯ </a:t>
            </a:r>
          </a:p>
          <a:p>
            <a:pPr marL="0" indent="0" algn="ctr">
              <a:buNone/>
            </a:pPr>
            <a:r>
              <a:rPr lang="ru-RU" sz="2400" b="1" i="1" u="sng" dirty="0" smtClean="0">
                <a:latin typeface="Arial"/>
              </a:rPr>
              <a:t>ИЗ КНИГИ РЕКАРДОВ ГИННЕСА:</a:t>
            </a:r>
          </a:p>
          <a:p>
            <a:pPr marL="0" indent="0">
              <a:buNone/>
            </a:pPr>
            <a:endParaRPr lang="ru-RU" b="1" i="1" u="sng" dirty="0">
              <a:latin typeface="Arial"/>
            </a:endParaRPr>
          </a:p>
          <a:p>
            <a:pPr algn="ctr"/>
            <a:r>
              <a:rPr lang="ru-RU" sz="3300" b="1" dirty="0" smtClean="0">
                <a:latin typeface="Arial"/>
              </a:rPr>
              <a:t>Забеги </a:t>
            </a:r>
            <a:r>
              <a:rPr lang="ru-RU" sz="3300" b="1" dirty="0">
                <a:latin typeface="Arial"/>
              </a:rPr>
              <a:t>на длинные дистанции. Самая длинная дистанция. </a:t>
            </a:r>
            <a:r>
              <a:rPr lang="ru-RU" sz="3300" dirty="0">
                <a:latin typeface="Arial"/>
              </a:rPr>
              <a:t/>
            </a:r>
            <a:br>
              <a:rPr lang="ru-RU" sz="3300" dirty="0">
                <a:latin typeface="Arial"/>
              </a:rPr>
            </a:br>
            <a:r>
              <a:rPr lang="ru-RU" sz="3300" dirty="0">
                <a:latin typeface="Arial"/>
              </a:rPr>
              <a:t>В 1929 г. </a:t>
            </a:r>
            <a:r>
              <a:rPr lang="ru-RU" sz="3300" dirty="0" smtClean="0">
                <a:latin typeface="Arial"/>
              </a:rPr>
              <a:t>состоялся в США, по </a:t>
            </a:r>
            <a:r>
              <a:rPr lang="ru-RU" sz="3300" dirty="0">
                <a:latin typeface="Arial"/>
              </a:rPr>
              <a:t>трассе протяженностью 5898 км. </a:t>
            </a:r>
            <a:br>
              <a:rPr lang="ru-RU" sz="3300" dirty="0">
                <a:latin typeface="Arial"/>
              </a:rPr>
            </a:br>
            <a:r>
              <a:rPr lang="ru-RU" sz="3300" dirty="0">
                <a:latin typeface="Arial"/>
              </a:rPr>
              <a:t>Американец </a:t>
            </a:r>
            <a:r>
              <a:rPr lang="ru-RU" sz="3300" u="sng" dirty="0" smtClean="0">
                <a:latin typeface="Arial"/>
              </a:rPr>
              <a:t>ДЖОННИ САЛО</a:t>
            </a:r>
            <a:r>
              <a:rPr lang="ru-RU" sz="3300" b="1" dirty="0" smtClean="0">
                <a:latin typeface="Arial"/>
              </a:rPr>
              <a:t> </a:t>
            </a:r>
            <a:r>
              <a:rPr lang="ru-RU" sz="3300" dirty="0" smtClean="0">
                <a:latin typeface="Arial"/>
              </a:rPr>
              <a:t>преодолел </a:t>
            </a:r>
            <a:r>
              <a:rPr lang="ru-RU" sz="3300" dirty="0">
                <a:latin typeface="Arial"/>
              </a:rPr>
              <a:t>ее за 79 дней, показав результат 525 час. 57 мин. 20 сек. (средняя скорость 11,21 км/ч). </a:t>
            </a:r>
            <a:br>
              <a:rPr lang="ru-RU" sz="3300" dirty="0">
                <a:latin typeface="Arial"/>
              </a:rPr>
            </a:br>
            <a:endParaRPr lang="ru-RU" sz="3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6852"/>
            <a:ext cx="3456384" cy="255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344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88640"/>
            <a:ext cx="5349924" cy="67687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>
                <a:latin typeface="Arial"/>
              </a:rPr>
              <a:t>Забеги на длинные дистанции. Самая длинная дистанция. </a:t>
            </a: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r>
              <a:rPr lang="ru-RU" sz="2400" dirty="0">
                <a:latin typeface="Arial"/>
              </a:rPr>
              <a:t>Самая длинная дистанция - </a:t>
            </a:r>
            <a:r>
              <a:rPr lang="ru-RU" sz="2400" dirty="0" smtClean="0">
                <a:latin typeface="Arial"/>
              </a:rPr>
              <a:t>Нью-Йоркский </a:t>
            </a:r>
            <a:r>
              <a:rPr lang="ru-RU" sz="2400" dirty="0">
                <a:latin typeface="Arial"/>
              </a:rPr>
              <a:t>1300-мильный пробег. В сентябре 1995 г. </a:t>
            </a:r>
            <a:r>
              <a:rPr lang="ru-RU" sz="2400" u="sng" dirty="0" smtClean="0">
                <a:latin typeface="Arial"/>
              </a:rPr>
              <a:t>ГЕОРГ ЕРМОЛАЕВЕ</a:t>
            </a:r>
            <a:r>
              <a:rPr lang="ru-RU" sz="2400" b="1" dirty="0" smtClean="0">
                <a:latin typeface="Arial"/>
              </a:rPr>
              <a:t> </a:t>
            </a:r>
            <a:r>
              <a:rPr lang="ru-RU" sz="2400" dirty="0" smtClean="0">
                <a:latin typeface="Arial"/>
              </a:rPr>
              <a:t>(</a:t>
            </a:r>
            <a:r>
              <a:rPr lang="ru-RU" sz="2400" dirty="0">
                <a:latin typeface="Arial"/>
              </a:rPr>
              <a:t>Латвия) преодолел это расстояние с рекордным результатом: 16 дней 16 час. 28 мин. 19 сек</a:t>
            </a:r>
            <a:r>
              <a:rPr lang="ru-RU" sz="2400" dirty="0" smtClean="0">
                <a:latin typeface="Arial"/>
              </a:rPr>
              <a:t>.</a:t>
            </a:r>
          </a:p>
          <a:p>
            <a:pPr marL="0" indent="0" algn="ctr">
              <a:buNone/>
            </a:pPr>
            <a:r>
              <a:rPr lang="ru-RU" sz="2400" dirty="0" smtClean="0">
                <a:latin typeface="Arial"/>
              </a:rPr>
              <a:t> </a:t>
            </a:r>
          </a:p>
          <a:p>
            <a:pPr algn="ctr"/>
            <a:r>
              <a:rPr lang="ru-RU" sz="2400" b="1" dirty="0" smtClean="0">
                <a:latin typeface="Arial"/>
              </a:rPr>
              <a:t>Забеги </a:t>
            </a:r>
            <a:r>
              <a:rPr lang="ru-RU" sz="2400" b="1" dirty="0">
                <a:latin typeface="Arial"/>
              </a:rPr>
              <a:t>на длинные дистанции. Самые продолжительные забеги. </a:t>
            </a: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ru-RU" sz="2400" u="sng" dirty="0" smtClean="0">
                <a:latin typeface="Arial"/>
              </a:rPr>
              <a:t>РОБЕРТ СВИТГАЛЛ </a:t>
            </a:r>
            <a:r>
              <a:rPr lang="ru-RU" sz="2400" dirty="0" smtClean="0">
                <a:latin typeface="Arial"/>
              </a:rPr>
              <a:t>(</a:t>
            </a:r>
            <a:r>
              <a:rPr lang="ru-RU" sz="2400" dirty="0">
                <a:latin typeface="Arial"/>
              </a:rPr>
              <a:t>США) пробежал 17 071 км вокруг Америки, стартовав и финишировав в столице США Вашингтоне. Этот забег продолжался с 9 октября 1982 г. по 15 июля 1983 г. </a:t>
            </a:r>
            <a:endParaRPr lang="ru-RU" sz="2400" dirty="0" smtClean="0">
              <a:latin typeface="Arial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12368" cy="26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32" y="3429000"/>
            <a:ext cx="3432175" cy="26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049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19" y="404664"/>
            <a:ext cx="5061893" cy="6192688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2600" b="1" dirty="0">
                <a:latin typeface="Arial"/>
              </a:rPr>
              <a:t>Забеги на длинные дистанции. Рекордный километраж. </a:t>
            </a:r>
            <a:r>
              <a:rPr lang="ru-RU" sz="2600" dirty="0">
                <a:latin typeface="Arial"/>
              </a:rPr>
              <a:t/>
            </a:r>
            <a:br>
              <a:rPr lang="ru-RU" sz="2600" dirty="0">
                <a:latin typeface="Arial"/>
              </a:rPr>
            </a:br>
            <a:r>
              <a:rPr lang="ru-RU" sz="2600" u="sng" dirty="0" smtClean="0">
                <a:latin typeface="Arial"/>
              </a:rPr>
              <a:t>ДУГЛАС АЛИСТЕР ГОРДОН ПИРИ </a:t>
            </a:r>
            <a:r>
              <a:rPr lang="ru-RU" sz="2600" dirty="0" smtClean="0">
                <a:latin typeface="Arial"/>
              </a:rPr>
              <a:t>(</a:t>
            </a:r>
            <a:r>
              <a:rPr lang="ru-RU" sz="2600" dirty="0">
                <a:latin typeface="Arial"/>
              </a:rPr>
              <a:t>Великобритания), установивший в 50-е годы 5 мировых рекордов, за 40 лет спортивной жизни (до 1981 г.) пробежал в общей сложности 347 600 км. </a:t>
            </a:r>
            <a:endParaRPr lang="ru-RU" sz="2600" dirty="0" smtClean="0">
              <a:latin typeface="Arial"/>
            </a:endParaRPr>
          </a:p>
          <a:p>
            <a:pPr algn="ctr">
              <a:spcBef>
                <a:spcPts val="0"/>
              </a:spcBef>
            </a:pPr>
            <a:endParaRPr lang="ru-RU" sz="2600" dirty="0" smtClean="0">
              <a:latin typeface="Arial"/>
            </a:endParaRPr>
          </a:p>
          <a:p>
            <a:pPr algn="ctr">
              <a:spcBef>
                <a:spcPts val="0"/>
              </a:spcBef>
            </a:pPr>
            <a:r>
              <a:rPr lang="ru-RU" sz="2600" b="1" dirty="0">
                <a:solidFill>
                  <a:srgbClr val="49345F"/>
                </a:solidFill>
                <a:latin typeface="Arial"/>
              </a:rPr>
              <a:t>Сверхдлинные дистанции </a:t>
            </a:r>
            <a:endParaRPr lang="ru-RU" sz="2600" b="1" dirty="0" smtClean="0">
              <a:solidFill>
                <a:srgbClr val="49345F"/>
              </a:solidFill>
              <a:latin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49345F"/>
                </a:solidFill>
                <a:latin typeface="Arial"/>
              </a:rPr>
              <a:t>(</a:t>
            </a:r>
            <a:r>
              <a:rPr lang="ru-RU" sz="2600" b="1" dirty="0">
                <a:solidFill>
                  <a:srgbClr val="49345F"/>
                </a:solidFill>
                <a:latin typeface="Arial"/>
              </a:rPr>
              <a:t>бег по дорожке стадиона) (женщины). 6 дней. </a:t>
            </a:r>
            <a:r>
              <a:rPr lang="ru-RU" sz="2600" dirty="0">
                <a:solidFill>
                  <a:srgbClr val="49345F"/>
                </a:solidFill>
                <a:latin typeface="Arial"/>
              </a:rPr>
              <a:t/>
            </a:r>
            <a:br>
              <a:rPr lang="ru-RU" sz="2600" dirty="0">
                <a:solidFill>
                  <a:srgbClr val="49345F"/>
                </a:solidFill>
                <a:latin typeface="Arial"/>
              </a:rPr>
            </a:br>
            <a:r>
              <a:rPr lang="ru-RU" sz="2600" dirty="0">
                <a:solidFill>
                  <a:srgbClr val="49345F"/>
                </a:solidFill>
                <a:latin typeface="Arial"/>
              </a:rPr>
              <a:t>6 дней: 883,681 км </a:t>
            </a:r>
            <a:r>
              <a:rPr lang="ru-RU" sz="2600" u="sng" dirty="0" smtClean="0">
                <a:solidFill>
                  <a:srgbClr val="49345F"/>
                </a:solidFill>
                <a:latin typeface="Arial"/>
              </a:rPr>
              <a:t>САНДРА БАРВИК </a:t>
            </a:r>
            <a:r>
              <a:rPr lang="ru-RU" sz="2600" dirty="0" smtClean="0">
                <a:solidFill>
                  <a:srgbClr val="49345F"/>
                </a:solidFill>
                <a:latin typeface="Arial"/>
              </a:rPr>
              <a:t>(</a:t>
            </a:r>
            <a:r>
              <a:rPr lang="ru-RU" sz="2600" dirty="0">
                <a:solidFill>
                  <a:srgbClr val="49345F"/>
                </a:solidFill>
                <a:latin typeface="Arial"/>
              </a:rPr>
              <a:t>Новая Зеландия) Кэмпбелтаун, Австралия, 18-24 ноября 1990 г.</a:t>
            </a:r>
            <a:br>
              <a:rPr lang="ru-RU" sz="2600" dirty="0">
                <a:solidFill>
                  <a:srgbClr val="49345F"/>
                </a:solidFill>
                <a:latin typeface="Arial"/>
              </a:rPr>
            </a:br>
            <a:r>
              <a:rPr lang="ru-RU" sz="2600" dirty="0">
                <a:latin typeface="Arial"/>
              </a:rPr>
              <a:t/>
            </a:r>
            <a:br>
              <a:rPr lang="ru-RU" sz="2600" dirty="0">
                <a:latin typeface="Arial"/>
              </a:rPr>
            </a:br>
            <a:endParaRPr lang="ru-RU" sz="2600" dirty="0">
              <a:solidFill>
                <a:srgbClr val="49345F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56992"/>
            <a:ext cx="332724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521480"/>
            <a:ext cx="3327249" cy="251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364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764704"/>
            <a:ext cx="504056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/>
              <a:t>БЕГ НА ДЛИННЫЕ ДИСТАНЦИИ —                  это совокупность легкоатлетических беговых дисциплин на стадионе, объединяющая различные дистанции и часовой бег. </a:t>
            </a:r>
          </a:p>
          <a:p>
            <a:pPr marL="0" indent="0" algn="ctr">
              <a:buNone/>
            </a:pPr>
            <a:r>
              <a:rPr lang="ru-RU" sz="2600" b="1" dirty="0" smtClean="0"/>
              <a:t> Классическими, олимпийскими, являются </a:t>
            </a:r>
            <a:r>
              <a:rPr lang="ru-RU" sz="2600" b="1" dirty="0"/>
              <a:t>дистанции </a:t>
            </a:r>
            <a:r>
              <a:rPr lang="ru-RU" sz="2600" b="1" dirty="0" smtClean="0"/>
              <a:t> на </a:t>
            </a:r>
            <a:r>
              <a:rPr lang="ru-RU" sz="2600" b="1" dirty="0"/>
              <a:t>5 000 и 10 000 метров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89" y="3645024"/>
            <a:ext cx="3654046" cy="254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89" y="692696"/>
            <a:ext cx="3821071" cy="267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552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68760"/>
            <a:ext cx="4320480" cy="3966362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Соревнования на дистанциях свыше 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10 000 метров проводятся на шоссе. </a:t>
            </a:r>
          </a:p>
          <a:p>
            <a:pPr marL="0" lvl="0" indent="0">
              <a:buNone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По </a:t>
            </a:r>
            <a:r>
              <a:rPr lang="ru-RU" sz="2400" b="1" dirty="0">
                <a:solidFill>
                  <a:prstClr val="black"/>
                </a:solidFill>
              </a:rPr>
              <a:t>классификации </a:t>
            </a:r>
            <a:r>
              <a:rPr lang="ru-RU" sz="2400" b="1" dirty="0" smtClean="0">
                <a:solidFill>
                  <a:prstClr val="black"/>
                </a:solidFill>
              </a:rPr>
              <a:t>подобные </a:t>
            </a:r>
            <a:r>
              <a:rPr lang="ru-RU" sz="2400" b="1" dirty="0">
                <a:solidFill>
                  <a:prstClr val="black"/>
                </a:solidFill>
              </a:rPr>
              <a:t>соревнования относятся к категории </a:t>
            </a:r>
            <a:r>
              <a:rPr lang="ru-RU" sz="2400" b="1" dirty="0" smtClean="0">
                <a:solidFill>
                  <a:prstClr val="black"/>
                </a:solidFill>
              </a:rPr>
              <a:t>«пробегов»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086" y="620688"/>
            <a:ext cx="2489769" cy="248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75" y="3526642"/>
            <a:ext cx="375659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236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188640"/>
            <a:ext cx="5133900" cy="52565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600" b="1" dirty="0" smtClean="0"/>
              <a:t>Наиболее </a:t>
            </a:r>
            <a:r>
              <a:rPr lang="ru-RU" sz="2600" b="1" dirty="0"/>
              <a:t>популярным </a:t>
            </a:r>
            <a:r>
              <a:rPr lang="ru-RU" sz="2600" b="1" dirty="0" smtClean="0"/>
              <a:t>является </a:t>
            </a:r>
            <a:r>
              <a:rPr lang="ru-RU" sz="2600" b="1" dirty="0"/>
              <a:t>бег на длинные дистанции — от 3 до 10 километров</a:t>
            </a:r>
            <a:r>
              <a:rPr lang="ru-RU" sz="2600" b="1" dirty="0" smtClean="0"/>
              <a:t>.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3300" b="1" u="sng" dirty="0" smtClean="0"/>
              <a:t>Для достижения высоких результатов необходимо: 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обладать </a:t>
            </a:r>
            <a:r>
              <a:rPr lang="ru-RU" sz="2600" b="1" dirty="0"/>
              <a:t>скоростной </a:t>
            </a:r>
            <a:r>
              <a:rPr lang="ru-RU" sz="2600" b="1" dirty="0" smtClean="0"/>
              <a:t>выносливостью</a:t>
            </a:r>
          </a:p>
          <a:p>
            <a:pPr algn="ctr">
              <a:buFont typeface="Wingdings" pitchFamily="2" charset="2"/>
              <a:buChar char="§"/>
            </a:pPr>
            <a:r>
              <a:rPr lang="ru-RU" sz="2600" b="1" dirty="0" smtClean="0"/>
              <a:t> уметь </a:t>
            </a:r>
            <a:r>
              <a:rPr lang="ru-RU" sz="2600" b="1" dirty="0"/>
              <a:t>правильно рассчитать скорость </a:t>
            </a:r>
            <a:r>
              <a:rPr lang="ru-RU" sz="2600" b="1" dirty="0" smtClean="0"/>
              <a:t>движения 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02" y="332656"/>
            <a:ext cx="3232330" cy="25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3456384" cy="24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713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8245279" cy="923702"/>
          </a:xfrm>
        </p:spPr>
        <p:txBody>
          <a:bodyPr/>
          <a:lstStyle/>
          <a:p>
            <a:pPr marL="457200" lvl="0" indent="-457200" algn="ctr">
              <a:spcBef>
                <a:spcPts val="1500"/>
              </a:spcBef>
            </a:pPr>
            <a:r>
              <a:rPr lang="ru-RU" sz="3200" b="1" i="1" cap="none" dirty="0">
                <a:solidFill>
                  <a:srgbClr val="49345F"/>
                </a:solidFill>
                <a:latin typeface="Century"/>
                <a:ea typeface="+mn-ea"/>
                <a:cs typeface="+mn-cs"/>
              </a:rPr>
              <a:t>Техника бега на длинные </a:t>
            </a:r>
            <a:r>
              <a:rPr lang="ru-RU" sz="3200" b="1" i="1" cap="none" dirty="0" smtClean="0">
                <a:solidFill>
                  <a:srgbClr val="49345F"/>
                </a:solidFill>
                <a:latin typeface="Century"/>
                <a:ea typeface="+mn-ea"/>
                <a:cs typeface="+mn-cs"/>
              </a:rPr>
              <a:t>дистанции:</a:t>
            </a:r>
            <a:r>
              <a:rPr lang="ru-RU" sz="1900" b="1" i="1" cap="none" dirty="0">
                <a:solidFill>
                  <a:srgbClr val="49345F"/>
                </a:solidFill>
                <a:latin typeface="Century"/>
                <a:ea typeface="+mn-ea"/>
                <a:cs typeface="+mn-cs"/>
              </a:rPr>
              <a:t/>
            </a:r>
            <a:br>
              <a:rPr lang="ru-RU" sz="1900" b="1" i="1" cap="none" dirty="0">
                <a:solidFill>
                  <a:srgbClr val="49345F"/>
                </a:solidFill>
                <a:latin typeface="Century"/>
                <a:ea typeface="+mn-ea"/>
                <a:cs typeface="+mn-cs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84784"/>
            <a:ext cx="3888432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Основным </a:t>
            </a:r>
            <a:r>
              <a:rPr lang="ru-RU" sz="2400" b="1" dirty="0"/>
              <a:t>в таком </a:t>
            </a:r>
            <a:r>
              <a:rPr lang="ru-RU" sz="2400" b="1" dirty="0" smtClean="0"/>
              <a:t>беге </a:t>
            </a:r>
            <a:r>
              <a:rPr lang="ru-RU" sz="2400" b="1" dirty="0"/>
              <a:t>является правильная работа ног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/>
              <a:t>Стопа </a:t>
            </a:r>
            <a:r>
              <a:rPr lang="ru-RU" sz="2400" b="1" dirty="0"/>
              <a:t>должна ставиться на переднюю часть свода с дальнейшим плавным перекатыванием на всю стопу. 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327" y="4149079"/>
            <a:ext cx="2493660" cy="252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439147" cy="30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793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31516"/>
            <a:ext cx="5493940" cy="6221820"/>
          </a:xfrm>
        </p:spPr>
        <p:txBody>
          <a:bodyPr>
            <a:noAutofit/>
          </a:bodyPr>
          <a:lstStyle/>
          <a:p>
            <a:r>
              <a:rPr lang="ru-RU" sz="2200" b="1" dirty="0"/>
              <a:t>Такая постановка стопы требует </a:t>
            </a:r>
            <a:r>
              <a:rPr lang="ru-RU" sz="2200" b="1" dirty="0" smtClean="0"/>
              <a:t>высокой </a:t>
            </a:r>
            <a:r>
              <a:rPr lang="ru-RU" sz="2200" b="1" dirty="0"/>
              <a:t>работе рук и небольшом наклоне туловища по направлению движения. </a:t>
            </a:r>
            <a:endParaRPr lang="ru-RU" sz="2200" b="1" dirty="0" smtClean="0"/>
          </a:p>
          <a:p>
            <a:r>
              <a:rPr lang="ru-RU" sz="2200" b="1" dirty="0" smtClean="0"/>
              <a:t>Кроме </a:t>
            </a:r>
            <a:r>
              <a:rPr lang="ru-RU" sz="2200" b="1" dirty="0"/>
              <a:t>того, высокая работа рук увеличивает частоту движений и, </a:t>
            </a:r>
            <a:r>
              <a:rPr lang="ru-RU" sz="2200" b="1" dirty="0" smtClean="0"/>
              <a:t>позволяет </a:t>
            </a:r>
            <a:r>
              <a:rPr lang="ru-RU" sz="2200" b="1" dirty="0"/>
              <a:t>максимально повысить скорость </a:t>
            </a:r>
            <a:r>
              <a:rPr lang="ru-RU" sz="2200" b="1" dirty="0" smtClean="0"/>
              <a:t>бега.</a:t>
            </a:r>
          </a:p>
          <a:p>
            <a:r>
              <a:rPr lang="ru-RU" sz="2200" b="1" dirty="0" smtClean="0"/>
              <a:t>Техника </a:t>
            </a:r>
            <a:r>
              <a:rPr lang="ru-RU" sz="2200" b="1" dirty="0"/>
              <a:t>дыхания </a:t>
            </a:r>
            <a:r>
              <a:rPr lang="ru-RU" sz="2200" b="1" dirty="0" smtClean="0"/>
              <a:t>значительно </a:t>
            </a:r>
            <a:r>
              <a:rPr lang="ru-RU" sz="2200" b="1" dirty="0"/>
              <a:t>отличается от подобных техник при беге трусцой. </a:t>
            </a:r>
            <a:r>
              <a:rPr lang="ru-RU" sz="2200" b="1" dirty="0" smtClean="0"/>
              <a:t>Кроме </a:t>
            </a:r>
            <a:r>
              <a:rPr lang="ru-RU" sz="2200" b="1" dirty="0"/>
              <a:t>того, должно преобладать брюшное </a:t>
            </a:r>
            <a:r>
              <a:rPr lang="ru-RU" sz="2200" b="1" dirty="0" smtClean="0"/>
              <a:t>дыхание.</a:t>
            </a:r>
          </a:p>
          <a:p>
            <a:r>
              <a:rPr lang="ru-RU" sz="2200" b="1" dirty="0" smtClean="0"/>
              <a:t>Идеальный </a:t>
            </a:r>
            <a:r>
              <a:rPr lang="ru-RU" sz="2200" b="1" dirty="0"/>
              <a:t>вариант, когда ритм дыхания полностью согласован с частотой шагов и работой рук.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16" y="548680"/>
            <a:ext cx="33483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37" y="3429000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047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8389295" cy="851694"/>
          </a:xfrm>
        </p:spPr>
        <p:txBody>
          <a:bodyPr/>
          <a:lstStyle/>
          <a:p>
            <a:pPr algn="ctr"/>
            <a:r>
              <a:rPr lang="ru-RU" b="1" i="1" dirty="0" smtClean="0"/>
              <a:t>ПРОБЛЕМЫ И ЗАБОЛЕВАНИЯ</a:t>
            </a:r>
            <a:br>
              <a:rPr lang="ru-RU" b="1" i="1" dirty="0" smtClean="0"/>
            </a:br>
            <a:r>
              <a:rPr lang="ru-RU" b="1" i="1" dirty="0" smtClean="0"/>
              <a:t> ПРИ ЗАНЯТИИ БЕГОМ НА ДАЛЬНИИ ДИСТАНЦИИ: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196752"/>
            <a:ext cx="8446268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/>
              <a:t>У СПРИНТЕРОВ:</a:t>
            </a:r>
            <a:endParaRPr lang="ru-RU" b="1" u="sng" dirty="0"/>
          </a:p>
          <a:p>
            <a:r>
              <a:rPr lang="ru-RU" dirty="0"/>
              <a:t> </a:t>
            </a:r>
            <a:r>
              <a:rPr lang="ru-RU" b="1" dirty="0"/>
              <a:t> </a:t>
            </a:r>
            <a:r>
              <a:rPr lang="ru-RU" sz="2200" b="1" dirty="0" smtClean="0"/>
              <a:t>травмы </a:t>
            </a:r>
            <a:r>
              <a:rPr lang="ru-RU" sz="2200" b="1" dirty="0"/>
              <a:t>двуглавой мышцы бедра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икроножной и камбаловидной мышц голени</a:t>
            </a:r>
          </a:p>
          <a:p>
            <a:r>
              <a:rPr lang="ru-RU" sz="2200" b="1" dirty="0" smtClean="0"/>
              <a:t>растяжения</a:t>
            </a:r>
            <a:r>
              <a:rPr lang="ru-RU" sz="2200" b="1" dirty="0"/>
              <a:t>, повреждения ахиллова сухожилия, связочного аппарата голеностопного </a:t>
            </a:r>
            <a:r>
              <a:rPr lang="ru-RU" sz="2200" b="1" dirty="0" smtClean="0"/>
              <a:t>сустава</a:t>
            </a:r>
          </a:p>
          <a:p>
            <a:pPr marL="0" indent="0">
              <a:buNone/>
            </a:pPr>
            <a:endParaRPr lang="ru-RU" sz="1000" dirty="0"/>
          </a:p>
          <a:p>
            <a:pPr marL="0" indent="0" algn="ctr">
              <a:buNone/>
            </a:pPr>
            <a:r>
              <a:rPr lang="ru-RU" b="1" u="sng" dirty="0" smtClean="0"/>
              <a:t>У БЕГУНОВ НА СРЕДНИЕ И ДЛИННЫЕ ДИСТАНЦИИ:</a:t>
            </a:r>
          </a:p>
          <a:p>
            <a:r>
              <a:rPr lang="ru-RU" sz="2200" b="1" dirty="0" smtClean="0"/>
              <a:t>воспалительные </a:t>
            </a:r>
            <a:r>
              <a:rPr lang="ru-RU" sz="2200" b="1" dirty="0"/>
              <a:t>заболевания стопы и голени - тендовагиниты и паратенониты ахиллова сухожилия</a:t>
            </a:r>
          </a:p>
          <a:p>
            <a:r>
              <a:rPr lang="ru-RU" sz="2200" b="1" dirty="0" smtClean="0"/>
              <a:t>миофасциты</a:t>
            </a:r>
            <a:r>
              <a:rPr lang="ru-RU" sz="2200" b="1" dirty="0"/>
              <a:t>, которые возникают при тренировке на твердом грунте, при физической перегрузке икроножной и камбаловидной мышц</a:t>
            </a:r>
          </a:p>
          <a:p>
            <a:r>
              <a:rPr lang="ru-RU" sz="2200" b="1" dirty="0" smtClean="0"/>
              <a:t>травматические </a:t>
            </a:r>
            <a:r>
              <a:rPr lang="ru-RU" sz="2200" b="1" dirty="0"/>
              <a:t>невриты, в основном, седалищного нерва</a:t>
            </a:r>
          </a:p>
          <a:p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671005" cy="133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17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8533311" cy="779686"/>
          </a:xfrm>
        </p:spPr>
        <p:txBody>
          <a:bodyPr/>
          <a:lstStyle/>
          <a:p>
            <a:pPr algn="ctr"/>
            <a:r>
              <a:rPr lang="ru-RU" b="1" i="1" dirty="0"/>
              <a:t>Тренировки </a:t>
            </a:r>
            <a:r>
              <a:rPr lang="ru-RU" b="1" i="1" dirty="0" smtClean="0"/>
              <a:t>стайеров:</a:t>
            </a:r>
            <a:r>
              <a:rPr lang="ru-RU" b="1" i="1" dirty="0"/>
              <a:t/>
            </a:r>
            <a:br>
              <a:rPr lang="ru-RU" b="1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764704"/>
            <a:ext cx="4320480" cy="568863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Проводятся особенные виды тренировок </a:t>
            </a:r>
            <a:r>
              <a:rPr lang="ru-RU" sz="2400" b="1" dirty="0"/>
              <a:t>бегуна </a:t>
            </a:r>
            <a:r>
              <a:rPr lang="ru-RU" sz="2400" b="1" dirty="0" smtClean="0"/>
              <a:t>для развития </a:t>
            </a:r>
            <a:r>
              <a:rPr lang="ru-RU" sz="2400" b="1" dirty="0"/>
              <a:t>выносливости и скоростных </a:t>
            </a:r>
            <a:r>
              <a:rPr lang="ru-RU" sz="2400" b="1" dirty="0" smtClean="0"/>
              <a:t>качеств.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u="sng" dirty="0" smtClean="0"/>
              <a:t>Используют: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/>
              <a:t>п</a:t>
            </a:r>
            <a:r>
              <a:rPr lang="ru-RU" sz="2400" b="1" dirty="0" smtClean="0"/>
              <a:t>овторный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/>
              <a:t>п</a:t>
            </a:r>
            <a:r>
              <a:rPr lang="ru-RU" sz="2400" b="1" dirty="0" smtClean="0"/>
              <a:t>еременный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темповый бег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9789"/>
            <a:ext cx="3033891" cy="200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934" y="3251408"/>
            <a:ext cx="2339206" cy="288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670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49" y="260648"/>
            <a:ext cx="5338763" cy="6192688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/>
              <a:t>СКОРОСТНЫЕ КАЧЕСТВА ОТЛИЧНО РАЗВИВАЕТ: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барьерный бег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бег </a:t>
            </a:r>
            <a:r>
              <a:rPr lang="ru-RU" b="1" dirty="0"/>
              <a:t>по различному рельефу </a:t>
            </a:r>
            <a:r>
              <a:rPr lang="ru-RU" b="1" dirty="0" smtClean="0"/>
              <a:t>местности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algn="just"/>
            <a:r>
              <a:rPr lang="ru-RU" sz="1800" b="1" u="sng" dirty="0" smtClean="0"/>
              <a:t>ДОСТИЖЕНИЯ ВЫСОКИХ РЕЗУЛЬТАТОВПО ВЫНОСЛИВОСТИ: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б</a:t>
            </a:r>
            <a:r>
              <a:rPr lang="ru-RU" b="1" dirty="0" smtClean="0"/>
              <a:t>ег с отяжелителями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бег </a:t>
            </a:r>
            <a:r>
              <a:rPr lang="ru-RU" b="1" dirty="0"/>
              <a:t>в </a:t>
            </a:r>
            <a:r>
              <a:rPr lang="ru-RU" b="1" dirty="0" smtClean="0"/>
              <a:t>гору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по песку или мягкому </a:t>
            </a:r>
            <a:r>
              <a:rPr lang="ru-RU" b="1" dirty="0" smtClean="0"/>
              <a:t>грунту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а </a:t>
            </a:r>
            <a:r>
              <a:rPr lang="ru-RU" b="1" dirty="0" smtClean="0"/>
              <a:t>также бег </a:t>
            </a:r>
            <a:r>
              <a:rPr lang="ru-RU" b="1" dirty="0"/>
              <a:t>в сложных погодных </a:t>
            </a:r>
            <a:r>
              <a:rPr lang="ru-RU" b="1" dirty="0" smtClean="0"/>
              <a:t>условиях.</a:t>
            </a:r>
            <a:endParaRPr lang="ru-RU" b="1" dirty="0"/>
          </a:p>
          <a:p>
            <a:pPr>
              <a:buFont typeface="Wingdings" pitchFamily="2" charset="2"/>
              <a:buChar char="ü"/>
            </a:pPr>
            <a:r>
              <a:rPr lang="ru-RU" b="1" dirty="0"/>
              <a:t>в</a:t>
            </a:r>
            <a:r>
              <a:rPr lang="ru-RU" b="1" dirty="0" smtClean="0"/>
              <a:t>ыбор </a:t>
            </a:r>
            <a:r>
              <a:rPr lang="ru-RU" b="1" dirty="0"/>
              <a:t>правильной </a:t>
            </a:r>
            <a:r>
              <a:rPr lang="ru-RU" b="1" dirty="0" smtClean="0"/>
              <a:t>тактики по распределению сил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21" y="764704"/>
            <a:ext cx="31323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24" y="3645024"/>
            <a:ext cx="3211450" cy="204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661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Праздничная тема</Template>
  <TotalTime>288</TotalTime>
  <Words>329</Words>
  <Application>Microsoft Office PowerPoint</Application>
  <PresentationFormat>Экран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Celebration</vt:lpstr>
      <vt:lpstr>ПРЕЗЕНТАЦИЯ ПО ФИЗКУЛЬТУРЕ НА ТЕМУ:    «БЕГ НА ДЛИННЫЕ      ДИСТАНЦИИ»</vt:lpstr>
      <vt:lpstr>Слайд 2</vt:lpstr>
      <vt:lpstr>Слайд 3</vt:lpstr>
      <vt:lpstr>Слайд 4</vt:lpstr>
      <vt:lpstr>Техника бега на длинные дистанции: </vt:lpstr>
      <vt:lpstr>Слайд 6</vt:lpstr>
      <vt:lpstr>ПРОБЛЕМЫ И ЗАБОЛЕВАНИЯ  ПРИ ЗАНЯТИИ БЕГОМ НА ДАЛЬНИИ ДИСТАНЦИИ:</vt:lpstr>
      <vt:lpstr>Тренировки стайеров: </vt:lpstr>
      <vt:lpstr>Слайд 9</vt:lpstr>
      <vt:lpstr>ЭТО ИНТЕРЕСНО:</vt:lpstr>
      <vt:lpstr>Интересные факты: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Luda</dc:creator>
  <cp:lastModifiedBy>Я</cp:lastModifiedBy>
  <cp:revision>29</cp:revision>
  <dcterms:modified xsi:type="dcterms:W3CDTF">2013-03-29T11:41:24Z</dcterms:modified>
</cp:coreProperties>
</file>