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D7BE2472-8343-4346-A449-4202C840B59F}" type="datetimeFigureOut">
              <a:rPr lang="ru-RU" smtClean="0"/>
              <a:t>12.10.2012</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4C74BF2B-CC89-41B3-A5E0-2B813822573B}"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7BE2472-8343-4346-A449-4202C840B59F}" type="datetimeFigureOut">
              <a:rPr lang="ru-RU" smtClean="0"/>
              <a:t>12.10.2012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C74BF2B-CC89-41B3-A5E0-2B813822573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7BE2472-8343-4346-A449-4202C840B59F}" type="datetimeFigureOut">
              <a:rPr lang="ru-RU" smtClean="0"/>
              <a:t>12.10.2012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C74BF2B-CC89-41B3-A5E0-2B813822573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7BE2472-8343-4346-A449-4202C840B59F}" type="datetimeFigureOut">
              <a:rPr lang="ru-RU" smtClean="0"/>
              <a:t>12.10.2012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C74BF2B-CC89-41B3-A5E0-2B813822573B}"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D7BE2472-8343-4346-A449-4202C840B59F}" type="datetimeFigureOut">
              <a:rPr lang="ru-RU" smtClean="0"/>
              <a:t>12.10.2012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C74BF2B-CC89-41B3-A5E0-2B813822573B}"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7BE2472-8343-4346-A449-4202C840B59F}" type="datetimeFigureOut">
              <a:rPr lang="ru-RU" smtClean="0"/>
              <a:t>12.10.2012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C74BF2B-CC89-41B3-A5E0-2B813822573B}"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7BE2472-8343-4346-A449-4202C840B59F}" type="datetimeFigureOut">
              <a:rPr lang="ru-RU" smtClean="0"/>
              <a:t>12.10.2012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C74BF2B-CC89-41B3-A5E0-2B813822573B}"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D7BE2472-8343-4346-A449-4202C840B59F}" type="datetimeFigureOut">
              <a:rPr lang="ru-RU" smtClean="0"/>
              <a:t>12.10.2012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C74BF2B-CC89-41B3-A5E0-2B813822573B}"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D7BE2472-8343-4346-A449-4202C840B59F}" type="datetimeFigureOut">
              <a:rPr lang="ru-RU" smtClean="0"/>
              <a:t>12.10.2012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4C74BF2B-CC89-41B3-A5E0-2B813822573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D7BE2472-8343-4346-A449-4202C840B59F}" type="datetimeFigureOut">
              <a:rPr lang="ru-RU" smtClean="0"/>
              <a:t>12.10.2012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C74BF2B-CC89-41B3-A5E0-2B813822573B}"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D7BE2472-8343-4346-A449-4202C840B59F}" type="datetimeFigureOut">
              <a:rPr lang="ru-RU" smtClean="0"/>
              <a:t>12.10.2012</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4C74BF2B-CC89-41B3-A5E0-2B813822573B}"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7BE2472-8343-4346-A449-4202C840B59F}" type="datetimeFigureOut">
              <a:rPr lang="ru-RU" smtClean="0"/>
              <a:t>12.10.2012</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C74BF2B-CC89-41B3-A5E0-2B813822573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Легкая атлетика</a:t>
            </a:r>
            <a:endParaRPr lang="ru-RU" dirty="0"/>
          </a:p>
        </p:txBody>
      </p:sp>
      <p:sp>
        <p:nvSpPr>
          <p:cNvPr id="3" name="Подзаголовок 2"/>
          <p:cNvSpPr>
            <a:spLocks noGrp="1"/>
          </p:cNvSpPr>
          <p:nvPr>
            <p:ph type="subTitle" idx="1"/>
          </p:nvPr>
        </p:nvSpPr>
        <p:spPr/>
        <p:txBody>
          <a:bodyPr/>
          <a:lstStyle/>
          <a:p>
            <a:r>
              <a:rPr lang="ru-RU" dirty="0" smtClean="0"/>
              <a:t>Спринт</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half" idx="1"/>
          </p:nvPr>
        </p:nvSpPr>
        <p:spPr/>
        <p:txBody>
          <a:bodyPr>
            <a:normAutofit fontScale="85000" lnSpcReduction="20000"/>
          </a:bodyPr>
          <a:lstStyle/>
          <a:p>
            <a:r>
              <a:rPr lang="ru-RU" dirty="0" smtClean="0"/>
              <a:t>В связи с тем, что в спринтерских дисциплинах, как правило, принимает участие большое количество участников (больше, чем в любой другой дисциплине лёгкой атлетики), то отбор приходится делать в три и даже в четыре круга (забег, 1/4 финала, 1/2 финала, финал).</a:t>
            </a:r>
            <a:endParaRPr lang="ru-RU" dirty="0"/>
          </a:p>
        </p:txBody>
      </p:sp>
      <p:pic>
        <p:nvPicPr>
          <p:cNvPr id="5" name="Содержимое 4" descr="4885490_47c68519.jpg"/>
          <p:cNvPicPr>
            <a:picLocks noGrp="1" noChangeAspect="1"/>
          </p:cNvPicPr>
          <p:nvPr>
            <p:ph sz="half" idx="2"/>
          </p:nvPr>
        </p:nvPicPr>
        <p:blipFill>
          <a:blip r:embed="rId2" cstate="print"/>
          <a:stretch>
            <a:fillRect/>
          </a:stretch>
        </p:blipFill>
        <p:spPr>
          <a:xfrm>
            <a:off x="4648200" y="2128679"/>
            <a:ext cx="4038600" cy="3230880"/>
          </a:xfrm>
        </p:spPr>
      </p:pic>
      <p:sp>
        <p:nvSpPr>
          <p:cNvPr id="4" name="Заголовок 3"/>
          <p:cNvSpPr>
            <a:spLocks noGrp="1"/>
          </p:cNvSpPr>
          <p:nvPr>
            <p:ph type="title"/>
          </p:nvPr>
        </p:nvSpPr>
        <p:spPr/>
        <p:txBody>
          <a:bodyPr/>
          <a:lstStyle/>
          <a:p>
            <a:r>
              <a:rPr lang="ru-RU" dirty="0" smtClean="0"/>
              <a:t>Правила. Отбор</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d1.jpg"/>
          <p:cNvPicPr>
            <a:picLocks noGrp="1" noChangeAspect="1"/>
          </p:cNvPicPr>
          <p:nvPr>
            <p:ph sz="half" idx="1"/>
          </p:nvPr>
        </p:nvPicPr>
        <p:blipFill>
          <a:blip r:embed="rId2" cstate="print"/>
          <a:stretch>
            <a:fillRect/>
          </a:stretch>
        </p:blipFill>
        <p:spPr>
          <a:xfrm>
            <a:off x="467544" y="1916832"/>
            <a:ext cx="4283465" cy="3212599"/>
          </a:xfrm>
        </p:spPr>
      </p:pic>
      <p:sp>
        <p:nvSpPr>
          <p:cNvPr id="3" name="Содержимое 2"/>
          <p:cNvSpPr>
            <a:spLocks noGrp="1"/>
          </p:cNvSpPr>
          <p:nvPr>
            <p:ph sz="half" idx="2"/>
          </p:nvPr>
        </p:nvSpPr>
        <p:spPr/>
        <p:txBody>
          <a:bodyPr>
            <a:normAutofit fontScale="55000" lnSpcReduction="20000"/>
          </a:bodyPr>
          <a:lstStyle/>
          <a:p>
            <a:r>
              <a:rPr lang="ru-RU" dirty="0" smtClean="0"/>
              <a:t>Во всех спринтерских дисциплинах старт принимается из низкого положения, из стартовых колодок. По дистанции спортсмены бегут каждый по своей дорожке, за исключением эстафеты 4x400 метров. На официальных соревнованиях IAAF обязательно оборудование стадиона системой автоматического учёта времени и фотофиниша.</a:t>
            </a:r>
          </a:p>
          <a:p>
            <a:r>
              <a:rPr lang="ru-RU" dirty="0" smtClean="0"/>
              <a:t>Попутный ветер может значительно облегчить задачу. Поэтому в спринтерском беге до 200 м на открытых стадионах учитывается попутная составляющая ветра. если она более 2 м/</a:t>
            </a:r>
            <a:r>
              <a:rPr lang="ru-RU" dirty="0" err="1" smtClean="0"/>
              <a:t>c</a:t>
            </a:r>
            <a:r>
              <a:rPr lang="ru-RU" dirty="0" smtClean="0"/>
              <a:t> (в многоборье 4 м/</a:t>
            </a:r>
            <a:r>
              <a:rPr lang="ru-RU" dirty="0" err="1" smtClean="0"/>
              <a:t>c</a:t>
            </a:r>
            <a:r>
              <a:rPr lang="ru-RU" dirty="0" smtClean="0"/>
              <a:t>) то результат показанный спортсменом не может являться официальным или персональным рекордом.</a:t>
            </a:r>
          </a:p>
          <a:p>
            <a:endParaRPr lang="ru-RU" dirty="0"/>
          </a:p>
        </p:txBody>
      </p:sp>
      <p:sp>
        <p:nvSpPr>
          <p:cNvPr id="4" name="Заголовок 3"/>
          <p:cNvSpPr>
            <a:spLocks noGrp="1"/>
          </p:cNvSpPr>
          <p:nvPr>
            <p:ph type="title"/>
          </p:nvPr>
        </p:nvSpPr>
        <p:spPr/>
        <p:txBody>
          <a:bodyPr>
            <a:normAutofit fontScale="90000"/>
          </a:bodyPr>
          <a:lstStyle/>
          <a:p>
            <a:r>
              <a:rPr lang="ru-RU" dirty="0" smtClean="0"/>
              <a:t>Правила. </a:t>
            </a:r>
            <a:r>
              <a:rPr lang="ru-RU" dirty="0" smtClean="0"/>
              <a:t>Старт и прохождение </a:t>
            </a:r>
            <a:r>
              <a:rPr lang="ru-RU" dirty="0" smtClean="0"/>
              <a:t>дистанции</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13081128.jpg"/>
          <p:cNvPicPr>
            <a:picLocks noGrp="1" noChangeAspect="1"/>
          </p:cNvPicPr>
          <p:nvPr>
            <p:ph idx="1"/>
          </p:nvPr>
        </p:nvPicPr>
        <p:blipFill>
          <a:blip r:embed="rId2" cstate="print"/>
          <a:stretch>
            <a:fillRect/>
          </a:stretch>
        </p:blipFill>
        <p:spPr>
          <a:xfrm>
            <a:off x="1552156" y="1481138"/>
            <a:ext cx="6039687" cy="4525962"/>
          </a:xfrm>
        </p:spPr>
      </p:pic>
      <p:sp>
        <p:nvSpPr>
          <p:cNvPr id="3" name="Заголовок 2"/>
          <p:cNvSpPr>
            <a:spLocks noGrp="1"/>
          </p:cNvSpPr>
          <p:nvPr>
            <p:ph type="title"/>
          </p:nvPr>
        </p:nvSpPr>
        <p:spPr/>
        <p:txBody>
          <a:bodyPr/>
          <a:lstStyle/>
          <a:p>
            <a:r>
              <a:rPr lang="ru-RU" dirty="0" smtClean="0"/>
              <a:t>Спасибо за внимание</a:t>
            </a:r>
            <a:r>
              <a:rPr lang="en-US" dirty="0" smtClean="0"/>
              <a:t> ^^</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x_ecd89be1.jpg"/>
          <p:cNvPicPr>
            <a:picLocks noGrp="1" noChangeAspect="1"/>
          </p:cNvPicPr>
          <p:nvPr>
            <p:ph sz="half" idx="1"/>
          </p:nvPr>
        </p:nvPicPr>
        <p:blipFill>
          <a:blip r:embed="rId2" cstate="print"/>
          <a:stretch>
            <a:fillRect/>
          </a:stretch>
        </p:blipFill>
        <p:spPr>
          <a:xfrm>
            <a:off x="457200" y="2316331"/>
            <a:ext cx="4038600" cy="2855576"/>
          </a:xfrm>
        </p:spPr>
      </p:pic>
      <p:sp>
        <p:nvSpPr>
          <p:cNvPr id="3" name="Содержимое 2"/>
          <p:cNvSpPr>
            <a:spLocks noGrp="1"/>
          </p:cNvSpPr>
          <p:nvPr>
            <p:ph sz="half" idx="2"/>
          </p:nvPr>
        </p:nvSpPr>
        <p:spPr/>
        <p:txBody>
          <a:bodyPr>
            <a:normAutofit fontScale="62500" lnSpcReduction="20000"/>
          </a:bodyPr>
          <a:lstStyle/>
          <a:p>
            <a:r>
              <a:rPr lang="ru-RU" dirty="0" smtClean="0"/>
              <a:t>Характерной особенностью спринта является функционирование организма в режиме </a:t>
            </a:r>
            <a:r>
              <a:rPr lang="ru-RU" dirty="0" err="1" smtClean="0"/>
              <a:t>креатин-фосфатного</a:t>
            </a:r>
            <a:r>
              <a:rPr lang="ru-RU" dirty="0" smtClean="0"/>
              <a:t> </a:t>
            </a:r>
            <a:r>
              <a:rPr lang="ru-RU" dirty="0" err="1" smtClean="0"/>
              <a:t>алактатного</a:t>
            </a:r>
            <a:r>
              <a:rPr lang="ru-RU" dirty="0" smtClean="0"/>
              <a:t> и анаэробного </a:t>
            </a:r>
            <a:r>
              <a:rPr lang="ru-RU" dirty="0" err="1" smtClean="0"/>
              <a:t>лактатного</a:t>
            </a:r>
            <a:r>
              <a:rPr lang="ru-RU" dirty="0" smtClean="0"/>
              <a:t> режимов энергопотребления. На коротких дистанциях кровь просто не успевает совершить цикл кровообращения. Время прохождения крови по большому кругу </a:t>
            </a:r>
            <a:r>
              <a:rPr lang="ru-RU" dirty="0" smtClean="0"/>
              <a:t>кровообращения составляет </a:t>
            </a:r>
            <a:r>
              <a:rPr lang="ru-RU" dirty="0" smtClean="0"/>
              <a:t>24 секунды, причём ноги это периферия кровеносной системы.</a:t>
            </a:r>
            <a:endParaRPr lang="ru-RU" dirty="0"/>
          </a:p>
        </p:txBody>
      </p:sp>
      <p:sp>
        <p:nvSpPr>
          <p:cNvPr id="4" name="Заголовок 3"/>
          <p:cNvSpPr>
            <a:spLocks noGrp="1"/>
          </p:cNvSpPr>
          <p:nvPr>
            <p:ph type="title"/>
          </p:nvPr>
        </p:nvSpPr>
        <p:spPr/>
        <p:txBody>
          <a:bodyPr/>
          <a:lstStyle/>
          <a:p>
            <a:r>
              <a:rPr lang="ru-RU" dirty="0" smtClean="0"/>
              <a:t>Физиология</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half" idx="1"/>
          </p:nvPr>
        </p:nvSpPr>
        <p:spPr>
          <a:xfrm>
            <a:off x="457200" y="1481328"/>
            <a:ext cx="4186808" cy="4525963"/>
          </a:xfrm>
        </p:spPr>
        <p:txBody>
          <a:bodyPr>
            <a:normAutofit/>
          </a:bodyPr>
          <a:lstStyle/>
          <a:p>
            <a:r>
              <a:rPr lang="ru-RU" dirty="0" smtClean="0"/>
              <a:t>Соревнования в спринте проводятся на официальных соревнованиях (чемпионаты Мира, Европы) а также входят в программу легкоатлетического многоборья.</a:t>
            </a:r>
            <a:endParaRPr lang="ru-RU" dirty="0"/>
          </a:p>
        </p:txBody>
      </p:sp>
      <p:pic>
        <p:nvPicPr>
          <p:cNvPr id="5" name="Содержимое 4" descr="ris-181.gif"/>
          <p:cNvPicPr>
            <a:picLocks noGrp="1" noChangeAspect="1"/>
          </p:cNvPicPr>
          <p:nvPr>
            <p:ph sz="half" idx="2"/>
          </p:nvPr>
        </p:nvPicPr>
        <p:blipFill>
          <a:blip r:embed="rId2" cstate="print"/>
          <a:stretch>
            <a:fillRect/>
          </a:stretch>
        </p:blipFill>
        <p:spPr>
          <a:xfrm>
            <a:off x="4648200" y="2384721"/>
            <a:ext cx="4038600" cy="2718796"/>
          </a:xfrm>
        </p:spPr>
      </p:pic>
      <p:sp>
        <p:nvSpPr>
          <p:cNvPr id="4" name="Заголовок 3"/>
          <p:cNvSpPr>
            <a:spLocks noGrp="1"/>
          </p:cNvSpPr>
          <p:nvPr>
            <p:ph type="title"/>
          </p:nvPr>
        </p:nvSpPr>
        <p:spPr/>
        <p:txBody>
          <a:bodyPr/>
          <a:lstStyle/>
          <a:p>
            <a:r>
              <a:rPr lang="ru-RU" dirty="0" smtClean="0"/>
              <a:t>Дистанции</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about_9_bw.jpg"/>
          <p:cNvPicPr>
            <a:picLocks noGrp="1" noChangeAspect="1"/>
          </p:cNvPicPr>
          <p:nvPr>
            <p:ph sz="half" idx="1"/>
          </p:nvPr>
        </p:nvPicPr>
        <p:blipFill>
          <a:blip r:embed="rId2" cstate="print"/>
          <a:stretch>
            <a:fillRect/>
          </a:stretch>
        </p:blipFill>
        <p:spPr>
          <a:xfrm>
            <a:off x="778408" y="1396921"/>
            <a:ext cx="3505560" cy="4552359"/>
          </a:xfrm>
        </p:spPr>
      </p:pic>
      <p:sp>
        <p:nvSpPr>
          <p:cNvPr id="3" name="Содержимое 2"/>
          <p:cNvSpPr>
            <a:spLocks noGrp="1"/>
          </p:cNvSpPr>
          <p:nvPr>
            <p:ph sz="half" idx="2"/>
          </p:nvPr>
        </p:nvSpPr>
        <p:spPr/>
        <p:txBody>
          <a:bodyPr>
            <a:normAutofit fontScale="77500" lnSpcReduction="20000"/>
          </a:bodyPr>
          <a:lstStyle/>
          <a:p>
            <a:r>
              <a:rPr lang="ru-RU" dirty="0" smtClean="0"/>
              <a:t>Официальные забеги на 60 метровую дистанцию проходят в закрытых помещениях на прямом участке 200 метровой дистанции или отдельном беговом сегменте дорожки. Так как забег длится 6-9 секунд, то хорошая стартовая реакция в этой дисциплине важнее, чем в любой другой.</a:t>
            </a:r>
            <a:endParaRPr lang="ru-RU" dirty="0"/>
          </a:p>
        </p:txBody>
      </p:sp>
      <p:sp>
        <p:nvSpPr>
          <p:cNvPr id="4" name="Заголовок 3"/>
          <p:cNvSpPr>
            <a:spLocks noGrp="1"/>
          </p:cNvSpPr>
          <p:nvPr>
            <p:ph type="title"/>
          </p:nvPr>
        </p:nvSpPr>
        <p:spPr/>
        <p:txBody>
          <a:bodyPr/>
          <a:lstStyle/>
          <a:p>
            <a:r>
              <a:rPr lang="ru-RU" dirty="0" smtClean="0"/>
              <a:t>60 метров</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half" idx="1"/>
          </p:nvPr>
        </p:nvSpPr>
        <p:spPr/>
        <p:txBody>
          <a:bodyPr>
            <a:normAutofit fontScale="92500"/>
          </a:bodyPr>
          <a:lstStyle/>
          <a:p>
            <a:r>
              <a:rPr lang="ru-RU" dirty="0" smtClean="0"/>
              <a:t>Проводится на летних стадионах на прямом участке 400 метровой дорожки. Считается одной из наиболее престижных дисциплин, как в лёгкой атлетике, так и в спорте вообще.</a:t>
            </a:r>
            <a:endParaRPr lang="ru-RU" dirty="0"/>
          </a:p>
        </p:txBody>
      </p:sp>
      <p:pic>
        <p:nvPicPr>
          <p:cNvPr id="5" name="Содержимое 4" descr="fb2de8.jpg"/>
          <p:cNvPicPr>
            <a:picLocks noGrp="1" noChangeAspect="1"/>
          </p:cNvPicPr>
          <p:nvPr>
            <p:ph sz="half" idx="2"/>
          </p:nvPr>
        </p:nvPicPr>
        <p:blipFill>
          <a:blip r:embed="rId2" cstate="print"/>
          <a:stretch>
            <a:fillRect/>
          </a:stretch>
        </p:blipFill>
        <p:spPr>
          <a:xfrm>
            <a:off x="4438684" y="2348880"/>
            <a:ext cx="4248116" cy="2659321"/>
          </a:xfrm>
        </p:spPr>
      </p:pic>
      <p:sp>
        <p:nvSpPr>
          <p:cNvPr id="4" name="Заголовок 3"/>
          <p:cNvSpPr>
            <a:spLocks noGrp="1"/>
          </p:cNvSpPr>
          <p:nvPr>
            <p:ph type="title"/>
          </p:nvPr>
        </p:nvSpPr>
        <p:spPr/>
        <p:txBody>
          <a:bodyPr/>
          <a:lstStyle/>
          <a:p>
            <a:r>
              <a:rPr lang="ru-RU" dirty="0" smtClean="0"/>
              <a:t>100 метров</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rudisha_5.jpg"/>
          <p:cNvPicPr>
            <a:picLocks noGrp="1" noChangeAspect="1"/>
          </p:cNvPicPr>
          <p:nvPr>
            <p:ph sz="half" idx="1"/>
          </p:nvPr>
        </p:nvPicPr>
        <p:blipFill>
          <a:blip r:embed="rId2" cstate="print"/>
          <a:stretch>
            <a:fillRect/>
          </a:stretch>
        </p:blipFill>
        <p:spPr>
          <a:xfrm>
            <a:off x="457200" y="2297736"/>
            <a:ext cx="4038600" cy="2892765"/>
          </a:xfrm>
        </p:spPr>
      </p:pic>
      <p:sp>
        <p:nvSpPr>
          <p:cNvPr id="3" name="Содержимое 2"/>
          <p:cNvSpPr>
            <a:spLocks noGrp="1"/>
          </p:cNvSpPr>
          <p:nvPr>
            <p:ph sz="half" idx="2"/>
          </p:nvPr>
        </p:nvSpPr>
        <p:spPr/>
        <p:txBody>
          <a:bodyPr>
            <a:normAutofit fontScale="85000" lnSpcReduction="20000"/>
          </a:bodyPr>
          <a:lstStyle/>
          <a:p>
            <a:r>
              <a:rPr lang="ru-RU" dirty="0" smtClean="0"/>
              <a:t>Проводится на летних и на зимних (реже) стадионах. Дистанция включает в себя прохождение одной кривой и затем прямого участка. В связи с этим требует определённых навыков скоростной выносливости и техники прохождения поворотов без снижения скорости.</a:t>
            </a:r>
            <a:endParaRPr lang="ru-RU" dirty="0"/>
          </a:p>
        </p:txBody>
      </p:sp>
      <p:sp>
        <p:nvSpPr>
          <p:cNvPr id="4" name="Заголовок 3"/>
          <p:cNvSpPr>
            <a:spLocks noGrp="1"/>
          </p:cNvSpPr>
          <p:nvPr>
            <p:ph type="title"/>
          </p:nvPr>
        </p:nvSpPr>
        <p:spPr/>
        <p:txBody>
          <a:bodyPr/>
          <a:lstStyle/>
          <a:p>
            <a:r>
              <a:rPr lang="ru-RU" dirty="0" smtClean="0"/>
              <a:t>200 метров</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half" idx="1"/>
          </p:nvPr>
        </p:nvSpPr>
        <p:spPr>
          <a:xfrm>
            <a:off x="395536" y="1412776"/>
            <a:ext cx="4176464" cy="4525963"/>
          </a:xfrm>
        </p:spPr>
        <p:txBody>
          <a:bodyPr>
            <a:normAutofit/>
          </a:bodyPr>
          <a:lstStyle/>
          <a:p>
            <a:r>
              <a:rPr lang="ru-RU" sz="2400" dirty="0" smtClean="0"/>
              <a:t>Проводится на летних и на зимних стадионах. Так называемый </a:t>
            </a:r>
            <a:r>
              <a:rPr lang="ru-RU" sz="2400" i="1" dirty="0" smtClean="0"/>
              <a:t>длинный спринт</a:t>
            </a:r>
            <a:r>
              <a:rPr lang="ru-RU" sz="2400" dirty="0" smtClean="0"/>
              <a:t>. Требует скоростной выносливости и умения грамотно распределить силы по дистанции.</a:t>
            </a:r>
            <a:endParaRPr lang="ru-RU" sz="2400" dirty="0"/>
          </a:p>
        </p:txBody>
      </p:sp>
      <p:pic>
        <p:nvPicPr>
          <p:cNvPr id="5" name="Содержимое 4" descr="135933-1024x768.jpg"/>
          <p:cNvPicPr>
            <a:picLocks noGrp="1" noChangeAspect="1"/>
          </p:cNvPicPr>
          <p:nvPr>
            <p:ph sz="half" idx="2"/>
          </p:nvPr>
        </p:nvPicPr>
        <p:blipFill>
          <a:blip r:embed="rId2" cstate="print"/>
          <a:stretch>
            <a:fillRect/>
          </a:stretch>
        </p:blipFill>
        <p:spPr>
          <a:xfrm>
            <a:off x="4648200" y="2229644"/>
            <a:ext cx="4038600" cy="3028950"/>
          </a:xfrm>
        </p:spPr>
      </p:pic>
      <p:sp>
        <p:nvSpPr>
          <p:cNvPr id="4" name="Заголовок 3"/>
          <p:cNvSpPr>
            <a:spLocks noGrp="1"/>
          </p:cNvSpPr>
          <p:nvPr>
            <p:ph type="title"/>
          </p:nvPr>
        </p:nvSpPr>
        <p:spPr/>
        <p:txBody>
          <a:bodyPr/>
          <a:lstStyle/>
          <a:p>
            <a:r>
              <a:rPr lang="ru-RU" dirty="0" smtClean="0"/>
              <a:t>400 метров</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094000b777_79906.jpg"/>
          <p:cNvPicPr>
            <a:picLocks noGrp="1" noChangeAspect="1"/>
          </p:cNvPicPr>
          <p:nvPr>
            <p:ph sz="half" idx="1"/>
          </p:nvPr>
        </p:nvPicPr>
        <p:blipFill>
          <a:blip r:embed="rId2" cstate="print"/>
          <a:stretch>
            <a:fillRect/>
          </a:stretch>
        </p:blipFill>
        <p:spPr>
          <a:xfrm>
            <a:off x="457200" y="2509664"/>
            <a:ext cx="4038600" cy="2468910"/>
          </a:xfrm>
        </p:spPr>
      </p:pic>
      <p:sp>
        <p:nvSpPr>
          <p:cNvPr id="3" name="Содержимое 2"/>
          <p:cNvSpPr>
            <a:spLocks noGrp="1"/>
          </p:cNvSpPr>
          <p:nvPr>
            <p:ph sz="half" idx="2"/>
          </p:nvPr>
        </p:nvSpPr>
        <p:spPr/>
        <p:txBody>
          <a:bodyPr>
            <a:normAutofit fontScale="77500" lnSpcReduction="20000"/>
          </a:bodyPr>
          <a:lstStyle/>
          <a:p>
            <a:pPr>
              <a:buNone/>
            </a:pPr>
            <a:r>
              <a:rPr lang="ru-RU" dirty="0" smtClean="0"/>
              <a:t>Эстафеты:</a:t>
            </a:r>
          </a:p>
          <a:p>
            <a:pPr>
              <a:buNone/>
            </a:pPr>
            <a:r>
              <a:rPr lang="ru-RU" dirty="0" smtClean="0"/>
              <a:t>Проводятся на летних и на зимних стадионах. В официальную программу входят 4 </a:t>
            </a:r>
            <a:r>
              <a:rPr lang="ru-RU" dirty="0" err="1" smtClean="0"/>
              <a:t>x</a:t>
            </a:r>
            <a:r>
              <a:rPr lang="ru-RU" dirty="0" smtClean="0"/>
              <a:t> 100, 4 </a:t>
            </a:r>
            <a:r>
              <a:rPr lang="ru-RU" dirty="0" err="1" smtClean="0"/>
              <a:t>x</a:t>
            </a:r>
            <a:r>
              <a:rPr lang="ru-RU" dirty="0" smtClean="0"/>
              <a:t> 400 метров</a:t>
            </a:r>
            <a:r>
              <a:rPr lang="ru-RU" dirty="0" smtClean="0"/>
              <a:t>.</a:t>
            </a:r>
            <a:endParaRPr lang="ru-RU" dirty="0" smtClean="0"/>
          </a:p>
          <a:p>
            <a:pPr>
              <a:buNone/>
            </a:pPr>
            <a:r>
              <a:rPr lang="ru-RU" dirty="0" smtClean="0"/>
              <a:t>Нестандартные дистанции:</a:t>
            </a:r>
          </a:p>
          <a:p>
            <a:pPr>
              <a:buNone/>
            </a:pPr>
            <a:r>
              <a:rPr lang="ru-RU" dirty="0" smtClean="0"/>
              <a:t>   Нестандартные </a:t>
            </a:r>
            <a:r>
              <a:rPr lang="ru-RU" dirty="0" smtClean="0"/>
              <a:t>спринтерские дистанции, как правило, составляют 30, 50, 150, 300, 500 метров, эстафету 4×200 м.</a:t>
            </a:r>
            <a:endParaRPr lang="ru-RU" dirty="0" smtClean="0"/>
          </a:p>
        </p:txBody>
      </p:sp>
      <p:sp>
        <p:nvSpPr>
          <p:cNvPr id="4" name="Заголовок 3"/>
          <p:cNvSpPr>
            <a:spLocks noGrp="1"/>
          </p:cNvSpPr>
          <p:nvPr>
            <p:ph type="title"/>
          </p:nvPr>
        </p:nvSpPr>
        <p:spPr/>
        <p:txBody>
          <a:bodyPr>
            <a:normAutofit fontScale="90000"/>
          </a:bodyPr>
          <a:lstStyle/>
          <a:p>
            <a:r>
              <a:rPr lang="ru-RU" dirty="0" smtClean="0"/>
              <a:t>Эстафеты и нестандартные дистанции</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x_ed246963.jpg"/>
          <p:cNvPicPr>
            <a:picLocks noGrp="1" noChangeAspect="1"/>
          </p:cNvPicPr>
          <p:nvPr>
            <p:ph sz="half" idx="1"/>
          </p:nvPr>
        </p:nvPicPr>
        <p:blipFill>
          <a:blip r:embed="rId2" cstate="print"/>
          <a:stretch>
            <a:fillRect/>
          </a:stretch>
        </p:blipFill>
        <p:spPr>
          <a:xfrm>
            <a:off x="179512" y="2204864"/>
            <a:ext cx="4176464" cy="2905732"/>
          </a:xfrm>
        </p:spPr>
      </p:pic>
      <p:sp>
        <p:nvSpPr>
          <p:cNvPr id="3" name="Содержимое 2"/>
          <p:cNvSpPr>
            <a:spLocks noGrp="1"/>
          </p:cNvSpPr>
          <p:nvPr>
            <p:ph sz="half" idx="2"/>
          </p:nvPr>
        </p:nvSpPr>
        <p:spPr>
          <a:xfrm>
            <a:off x="4283968" y="1412776"/>
            <a:ext cx="4608512" cy="5445224"/>
          </a:xfrm>
        </p:spPr>
        <p:txBody>
          <a:bodyPr>
            <a:normAutofit fontScale="25000" lnSpcReduction="20000"/>
          </a:bodyPr>
          <a:lstStyle/>
          <a:p>
            <a:r>
              <a:rPr lang="ru-RU" sz="6400" dirty="0" smtClean="0"/>
              <a:t>По оценкам учёных спортсмены высокого класса могут достигать наивысшей скорости бега на отрезке 50-60 метров. Задача спортсмена - определить, на каком участке дистанции - 100 или 200 метров - он разовьёт максимальную скорость</a:t>
            </a:r>
            <a:r>
              <a:rPr lang="ru-RU" sz="6400" dirty="0" smtClean="0"/>
              <a:t>.</a:t>
            </a:r>
            <a:endParaRPr lang="ru-RU" sz="6400" dirty="0" smtClean="0"/>
          </a:p>
          <a:p>
            <a:r>
              <a:rPr lang="ru-RU" sz="6400" dirty="0" smtClean="0"/>
              <a:t>На спринтерских дистанциях 200 и 400 метров (летний стадион) считаются наиболее выгодными центральные 3, 4, 5, 6-я дорожки из восьми. 1 и 2 дорожки неудобны из-за того что малый радиус кривизны мешает спортсменам развить высокую скорость на виражах. 7 и 8 дорожки невыгодны тем, что стартующие на них спортсмены первые 150—200 метров бегут впереди и не могут ориентироваться по скорости с другими атлетами. Наиболее выгодные дорожки распределяются среди спортсменов, которые показали самые высокие результаты на предварительных кругах. Это является дополнительным стимулом для показа высоких </a:t>
            </a:r>
            <a:r>
              <a:rPr lang="ru-RU" sz="6400" dirty="0" smtClean="0"/>
              <a:t>результатов </a:t>
            </a:r>
            <a:r>
              <a:rPr lang="ru-RU" sz="6400" dirty="0" smtClean="0"/>
              <a:t>на предварительных </a:t>
            </a:r>
            <a:r>
              <a:rPr lang="ru-RU" sz="6400" dirty="0" smtClean="0"/>
              <a:t>кругах.</a:t>
            </a:r>
            <a:endParaRPr lang="ru-RU" sz="6400" dirty="0" smtClean="0"/>
          </a:p>
          <a:p>
            <a:endParaRPr lang="ru-RU" dirty="0"/>
          </a:p>
        </p:txBody>
      </p:sp>
      <p:sp>
        <p:nvSpPr>
          <p:cNvPr id="4" name="Заголовок 3"/>
          <p:cNvSpPr>
            <a:spLocks noGrp="1"/>
          </p:cNvSpPr>
          <p:nvPr>
            <p:ph type="title"/>
          </p:nvPr>
        </p:nvSpPr>
        <p:spPr/>
        <p:txBody>
          <a:bodyPr/>
          <a:lstStyle/>
          <a:p>
            <a:r>
              <a:rPr lang="ru-RU" dirty="0" smtClean="0"/>
              <a:t>Техника</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121</TotalTime>
  <Words>412</Words>
  <Application>Microsoft Office PowerPoint</Application>
  <PresentationFormat>Экран (4:3)</PresentationFormat>
  <Paragraphs>28</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Открытая</vt:lpstr>
      <vt:lpstr>Легкая атлетика</vt:lpstr>
      <vt:lpstr>Физиология</vt:lpstr>
      <vt:lpstr>Дистанции</vt:lpstr>
      <vt:lpstr>60 метров</vt:lpstr>
      <vt:lpstr>100 метров</vt:lpstr>
      <vt:lpstr>200 метров</vt:lpstr>
      <vt:lpstr>400 метров</vt:lpstr>
      <vt:lpstr>Эстафеты и нестандартные дистанции</vt:lpstr>
      <vt:lpstr>Техника</vt:lpstr>
      <vt:lpstr>Правила. Отбор</vt:lpstr>
      <vt:lpstr>Правила. Старт и прохождение дистанции</vt:lpstr>
      <vt:lpstr>Спасибо за внимание ^^</vt:lpstr>
    </vt:vector>
  </TitlesOfParts>
  <Company>JSC TGC-1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Легкая атлетика</dc:title>
  <dc:creator>Федорова</dc:creator>
  <cp:lastModifiedBy>Федорова</cp:lastModifiedBy>
  <cp:revision>13</cp:revision>
  <dcterms:created xsi:type="dcterms:W3CDTF">2012-10-12T16:58:07Z</dcterms:created>
  <dcterms:modified xsi:type="dcterms:W3CDTF">2012-10-12T18:59:36Z</dcterms:modified>
</cp:coreProperties>
</file>